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9" r:id="rId3"/>
    <p:sldId id="266" r:id="rId4"/>
    <p:sldId id="257" r:id="rId5"/>
    <p:sldId id="269" r:id="rId6"/>
    <p:sldId id="263" r:id="rId7"/>
    <p:sldId id="264" r:id="rId8"/>
    <p:sldId id="261" r:id="rId9"/>
    <p:sldId id="267" r:id="rId10"/>
    <p:sldId id="258" r:id="rId11"/>
    <p:sldId id="268" r:id="rId12"/>
    <p:sldId id="262" r:id="rId13"/>
    <p:sldId id="265" r:id="rId14"/>
    <p:sldId id="271" r:id="rId15"/>
    <p:sldId id="270" r:id="rId16"/>
    <p:sldId id="272" r:id="rId17"/>
    <p:sldId id="273" r:id="rId18"/>
    <p:sldId id="260" r:id="rId19"/>
  </p:sldIdLst>
  <p:sldSz cx="9144000" cy="6858000" type="screen4x3"/>
  <p:notesSz cx="6858000" cy="9144000"/>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85" d="100"/>
          <a:sy n="85" d="100"/>
        </p:scale>
        <p:origin x="-152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p:cNvSpPr>
            <a:spLocks noGrp="1"/>
          </p:cNvSpPr>
          <p:nvPr>
            <p:ph type="ctrTitle"/>
          </p:nvPr>
        </p:nvSpPr>
        <p:spPr>
          <a:xfrm>
            <a:off x="685800" y="2130425"/>
            <a:ext cx="7772400" cy="1470025"/>
          </a:xfrm>
        </p:spPr>
        <p:txBody>
          <a:bodyPr/>
          <a:lstStyle/>
          <a:p>
            <a:r>
              <a:rPr lang="he-IL" smtClean="0"/>
              <a:t>לחץ כדי לערוך סגנון כותרת של תבנית בסיס</a:t>
            </a:r>
            <a:endParaRPr lang="he-IL"/>
          </a:p>
        </p:txBody>
      </p:sp>
      <p:sp>
        <p:nvSpPr>
          <p:cNvPr id="3" name="כותרת משנה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e-IL" smtClean="0"/>
              <a:t>לחץ כדי לערוך סגנון כותרת משנה של תבנית בסיס</a:t>
            </a:r>
            <a:endParaRPr lang="he-IL"/>
          </a:p>
        </p:txBody>
      </p:sp>
      <p:sp>
        <p:nvSpPr>
          <p:cNvPr id="4" name="מציין מיקום של תאריך 3"/>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318010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של טקסט אנכי 2"/>
          <p:cNvSpPr>
            <a:spLocks noGrp="1"/>
          </p:cNvSpPr>
          <p:nvPr>
            <p:ph type="body" orient="vert" idx="1"/>
          </p:nvPr>
        </p:nvSpPr>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1230741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p:cNvSpPr>
            <a:spLocks noGrp="1"/>
          </p:cNvSpPr>
          <p:nvPr>
            <p:ph type="title" orient="vert"/>
          </p:nvPr>
        </p:nvSpPr>
        <p:spPr>
          <a:xfrm>
            <a:off x="6629400" y="274638"/>
            <a:ext cx="2057400" cy="5851525"/>
          </a:xfrm>
        </p:spPr>
        <p:txBody>
          <a:bodyPr vert="eaVert"/>
          <a:lstStyle/>
          <a:p>
            <a:r>
              <a:rPr lang="he-IL" smtClean="0"/>
              <a:t>לחץ כדי לערוך סגנון כותרת של תבנית בסיס</a:t>
            </a:r>
            <a:endParaRPr lang="he-IL"/>
          </a:p>
        </p:txBody>
      </p:sp>
      <p:sp>
        <p:nvSpPr>
          <p:cNvPr id="3" name="מציין מיקום של טקסט אנכי 2"/>
          <p:cNvSpPr>
            <a:spLocks noGrp="1"/>
          </p:cNvSpPr>
          <p:nvPr>
            <p:ph type="body" orient="vert" idx="1"/>
          </p:nvPr>
        </p:nvSpPr>
        <p:spPr>
          <a:xfrm>
            <a:off x="457200" y="274638"/>
            <a:ext cx="6019800" cy="5851525"/>
          </a:xfrm>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224334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תוכן 2"/>
          <p:cNvSpPr>
            <a:spLocks noGrp="1"/>
          </p:cNvSpPr>
          <p:nvPr>
            <p:ph idx="1"/>
          </p:nvPr>
        </p:nvSpPr>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3524555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p:cNvSpPr>
            <a:spLocks noGrp="1"/>
          </p:cNvSpPr>
          <p:nvPr>
            <p:ph type="title"/>
          </p:nvPr>
        </p:nvSpPr>
        <p:spPr>
          <a:xfrm>
            <a:off x="722313" y="4406900"/>
            <a:ext cx="7772400" cy="1362075"/>
          </a:xfrm>
        </p:spPr>
        <p:txBody>
          <a:bodyPr anchor="t"/>
          <a:lstStyle>
            <a:lvl1pPr algn="r">
              <a:defRPr sz="4000" b="1" cap="all"/>
            </a:lvl1p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מציין מיקום של תאריך 3"/>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1881029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תוכן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תוכן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של תאריך 4"/>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1914716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lvl1pPr>
              <a:defRPr/>
            </a:lvl1p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smtClean="0"/>
              <a:t>לחץ כדי לערוך סגנונות טקסט של תבנית בסיס</a:t>
            </a:r>
          </a:p>
        </p:txBody>
      </p:sp>
      <p:sp>
        <p:nvSpPr>
          <p:cNvPr id="4" name="מציין מיקום תוכן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טקסט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smtClean="0"/>
              <a:t>לחץ כדי לערוך סגנונות טקסט של תבנית בסיס</a:t>
            </a:r>
          </a:p>
        </p:txBody>
      </p:sp>
      <p:sp>
        <p:nvSpPr>
          <p:cNvPr id="6" name="מציין מיקום תוכן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7" name="מציין מיקום של תאריך 6"/>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8" name="מציין מיקום של כותרת תחתונה 7"/>
          <p:cNvSpPr>
            <a:spLocks noGrp="1"/>
          </p:cNvSpPr>
          <p:nvPr>
            <p:ph type="ftr" sz="quarter" idx="11"/>
          </p:nvPr>
        </p:nvSpPr>
        <p:spPr/>
        <p:txBody>
          <a:bodyPr/>
          <a:lstStyle/>
          <a:p>
            <a:endParaRPr lang="he-IL"/>
          </a:p>
        </p:txBody>
      </p:sp>
      <p:sp>
        <p:nvSpPr>
          <p:cNvPr id="9" name="מציין מיקום של מספר שקופית 8"/>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2066682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של תאריך 2"/>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4" name="מציין מיקום של כותרת תחתונה 3"/>
          <p:cNvSpPr>
            <a:spLocks noGrp="1"/>
          </p:cNvSpPr>
          <p:nvPr>
            <p:ph type="ftr" sz="quarter" idx="11"/>
          </p:nvPr>
        </p:nvSpPr>
        <p:spPr/>
        <p:txBody>
          <a:bodyPr/>
          <a:lstStyle/>
          <a:p>
            <a:endParaRPr lang="he-IL"/>
          </a:p>
        </p:txBody>
      </p:sp>
      <p:sp>
        <p:nvSpPr>
          <p:cNvPr id="5" name="מציין מיקום של מספר שקופית 4"/>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2915470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3" name="מציין מיקום של כותרת תחתונה 2"/>
          <p:cNvSpPr>
            <a:spLocks noGrp="1"/>
          </p:cNvSpPr>
          <p:nvPr>
            <p:ph type="ftr" sz="quarter" idx="11"/>
          </p:nvPr>
        </p:nvSpPr>
        <p:spPr/>
        <p:txBody>
          <a:bodyPr/>
          <a:lstStyle/>
          <a:p>
            <a:endParaRPr lang="he-IL"/>
          </a:p>
        </p:txBody>
      </p:sp>
      <p:sp>
        <p:nvSpPr>
          <p:cNvPr id="4" name="מציין מיקום של מספר שקופית 3"/>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2220415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3050"/>
            <a:ext cx="3008313" cy="1162050"/>
          </a:xfrm>
        </p:spPr>
        <p:txBody>
          <a:bodyPr anchor="b"/>
          <a:lstStyle>
            <a:lvl1pPr algn="r">
              <a:defRPr sz="2000" b="1"/>
            </a:lvl1pPr>
          </a:lstStyle>
          <a:p>
            <a:r>
              <a:rPr lang="he-IL" smtClean="0"/>
              <a:t>לחץ כדי לערוך סגנון כותרת של תבנית בסיס</a:t>
            </a:r>
            <a:endParaRPr lang="he-IL"/>
          </a:p>
        </p:txBody>
      </p:sp>
      <p:sp>
        <p:nvSpPr>
          <p:cNvPr id="3" name="מציין מיקום תוכן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טקסט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1173916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1792288" y="4800600"/>
            <a:ext cx="5486400" cy="566738"/>
          </a:xfrm>
        </p:spPr>
        <p:txBody>
          <a:bodyPr anchor="b"/>
          <a:lstStyle>
            <a:lvl1pPr algn="r">
              <a:defRPr sz="2000" b="1"/>
            </a:lvl1pPr>
          </a:lstStyle>
          <a:p>
            <a:r>
              <a:rPr lang="he-IL" smtClean="0"/>
              <a:t>לחץ כדי לערוך סגנון כותרת של תבנית בסיס</a:t>
            </a:r>
            <a:endParaRPr lang="he-IL"/>
          </a:p>
        </p:txBody>
      </p:sp>
      <p:sp>
        <p:nvSpPr>
          <p:cNvPr id="3" name="מציין מיקום של תמונה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e-IL"/>
          </a:p>
        </p:txBody>
      </p:sp>
      <p:sp>
        <p:nvSpPr>
          <p:cNvPr id="4" name="מציין מיקום טקסט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F8A9AD95-A1CF-458C-8E6D-F46AAE4B7438}" type="datetimeFigureOut">
              <a:rPr lang="he-IL" smtClean="0"/>
              <a:t>י"א/אב/תשע"ג</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A39B942E-7A02-4C3C-B33F-8CE210DEF209}" type="slidenum">
              <a:rPr lang="he-IL" smtClean="0"/>
              <a:t>‹#›</a:t>
            </a:fld>
            <a:endParaRPr lang="he-IL"/>
          </a:p>
        </p:txBody>
      </p:sp>
    </p:spTree>
    <p:extLst>
      <p:ext uri="{BB962C8B-B14F-4D97-AF65-F5344CB8AC3E}">
        <p14:creationId xmlns:p14="http://schemas.microsoft.com/office/powerpoint/2010/main" val="4205088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8A9AD95-A1CF-458C-8E6D-F46AAE4B7438}" type="datetimeFigureOut">
              <a:rPr lang="he-IL" smtClean="0"/>
              <a:t>י"א/אב/תשע"ג</a:t>
            </a:fld>
            <a:endParaRPr lang="he-IL"/>
          </a:p>
        </p:txBody>
      </p:sp>
      <p:sp>
        <p:nvSpPr>
          <p:cNvPr id="5" name="מציין מיקום של כותרת תחתונה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he-IL"/>
          </a:p>
        </p:txBody>
      </p:sp>
      <p:sp>
        <p:nvSpPr>
          <p:cNvPr id="6" name="מציין מיקום של מספר שקופית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39B942E-7A02-4C3C-B33F-8CE210DEF209}" type="slidenum">
              <a:rPr lang="he-IL" smtClean="0"/>
              <a:t>‹#›</a:t>
            </a:fld>
            <a:endParaRPr lang="he-IL"/>
          </a:p>
        </p:txBody>
      </p:sp>
    </p:spTree>
    <p:extLst>
      <p:ext uri="{BB962C8B-B14F-4D97-AF65-F5344CB8AC3E}">
        <p14:creationId xmlns:p14="http://schemas.microsoft.com/office/powerpoint/2010/main" val="19621368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7"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ctrTitle"/>
          </p:nvPr>
        </p:nvSpPr>
        <p:spPr/>
        <p:txBody>
          <a:bodyPr/>
          <a:lstStyle/>
          <a:p>
            <a:endParaRPr lang="he-IL"/>
          </a:p>
        </p:txBody>
      </p:sp>
      <p:sp>
        <p:nvSpPr>
          <p:cNvPr id="3" name="כותרת משנה 2"/>
          <p:cNvSpPr>
            <a:spLocks noGrp="1"/>
          </p:cNvSpPr>
          <p:nvPr>
            <p:ph type="subTitle" idx="1"/>
          </p:nvPr>
        </p:nvSpPr>
        <p:spPr/>
        <p:txBody>
          <a:bodyPr/>
          <a:lstStyle/>
          <a:p>
            <a:endParaRPr lang="he-IL"/>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1867977"/>
            <a:ext cx="9171650" cy="3774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4610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endParaRPr lang="he-IL"/>
          </a:p>
        </p:txBody>
      </p:sp>
      <p:sp>
        <p:nvSpPr>
          <p:cNvPr id="3" name="מציין מיקום תוכן 2"/>
          <p:cNvSpPr>
            <a:spLocks noGrp="1"/>
          </p:cNvSpPr>
          <p:nvPr>
            <p:ph idx="1"/>
          </p:nvPr>
        </p:nvSpPr>
        <p:spPr/>
        <p:txBody>
          <a:bodyPr/>
          <a:lstStyle/>
          <a:p>
            <a:endParaRPr lang="he-IL"/>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8586154" cy="60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28866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תוכן 2"/>
          <p:cNvSpPr>
            <a:spLocks noGrp="1"/>
          </p:cNvSpPr>
          <p:nvPr>
            <p:ph idx="1"/>
          </p:nvPr>
        </p:nvSpPr>
        <p:spPr>
          <a:xfrm>
            <a:off x="323528" y="548680"/>
            <a:ext cx="8496944" cy="5400600"/>
          </a:xfrm>
        </p:spPr>
        <p:txBody>
          <a:bodyPr>
            <a:normAutofit fontScale="92500"/>
          </a:bodyPr>
          <a:lstStyle/>
          <a:p>
            <a:pPr marL="0" indent="0" algn="just" rtl="0">
              <a:buNone/>
            </a:pPr>
            <a:r>
              <a:rPr lang="en-US" sz="3900" dirty="0"/>
              <a:t>I think as a Muslim, my opinion is that I have become very defensive about being a Muslim because I feel like we’ve been attacked so many times on a personal level and on an international level because of the political state that continues to go on. </a:t>
            </a:r>
            <a:endParaRPr lang="en-US" sz="3900" dirty="0" smtClean="0"/>
          </a:p>
          <a:p>
            <a:pPr marL="0" indent="0" algn="just" rtl="0">
              <a:buNone/>
            </a:pPr>
            <a:r>
              <a:rPr lang="en-US" sz="3900" b="1" dirty="0" smtClean="0"/>
              <a:t>So</a:t>
            </a:r>
            <a:r>
              <a:rPr lang="en-US" sz="3900" b="1" dirty="0"/>
              <a:t>, I think for me, I feel very defensive and sometimes I feel very attacked by non-Muslims. </a:t>
            </a:r>
          </a:p>
          <a:p>
            <a:pPr marL="0" indent="0" algn="l" rtl="0">
              <a:buNone/>
            </a:pPr>
            <a:endParaRPr lang="he-IL" dirty="0"/>
          </a:p>
        </p:txBody>
      </p:sp>
    </p:spTree>
    <p:extLst>
      <p:ext uri="{BB962C8B-B14F-4D97-AF65-F5344CB8AC3E}">
        <p14:creationId xmlns:p14="http://schemas.microsoft.com/office/powerpoint/2010/main" val="14562295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endParaRPr lang="he-IL"/>
          </a:p>
        </p:txBody>
      </p:sp>
      <p:sp>
        <p:nvSpPr>
          <p:cNvPr id="3" name="מציין מיקום תוכן 2"/>
          <p:cNvSpPr>
            <a:spLocks noGrp="1"/>
          </p:cNvSpPr>
          <p:nvPr>
            <p:ph idx="1"/>
          </p:nvPr>
        </p:nvSpPr>
        <p:spPr/>
        <p:txBody>
          <a:bodyPr/>
          <a:lstStyle/>
          <a:p>
            <a:endParaRPr lang="he-IL"/>
          </a:p>
        </p:txBody>
      </p:sp>
      <p:pic>
        <p:nvPicPr>
          <p:cNvPr id="5123"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187624" y="620688"/>
            <a:ext cx="6404570" cy="5616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42498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תוכן 2"/>
          <p:cNvSpPr>
            <a:spLocks noGrp="1"/>
          </p:cNvSpPr>
          <p:nvPr>
            <p:ph idx="1"/>
          </p:nvPr>
        </p:nvSpPr>
        <p:spPr>
          <a:xfrm>
            <a:off x="395536" y="692696"/>
            <a:ext cx="8352928" cy="5544616"/>
          </a:xfrm>
        </p:spPr>
        <p:txBody>
          <a:bodyPr>
            <a:noAutofit/>
          </a:bodyPr>
          <a:lstStyle/>
          <a:p>
            <a:pPr marL="0" indent="0" algn="just" rtl="0">
              <a:buNone/>
            </a:pPr>
            <a:r>
              <a:rPr lang="en-US" dirty="0"/>
              <a:t>-When we first met the principal he told us: “</a:t>
            </a:r>
            <a:r>
              <a:rPr lang="en-US" i="1" dirty="0"/>
              <a:t>Oh, you’re going to have to take off your </a:t>
            </a:r>
            <a:r>
              <a:rPr lang="en-US" i="1" dirty="0" smtClean="0"/>
              <a:t>hijab </a:t>
            </a:r>
            <a:r>
              <a:rPr lang="en-US" i="1" dirty="0"/>
              <a:t>because people might not accept it”</a:t>
            </a:r>
            <a:r>
              <a:rPr lang="en-US" dirty="0"/>
              <a:t> . . . and so on . . . “</a:t>
            </a:r>
            <a:r>
              <a:rPr lang="en-US" i="1" dirty="0"/>
              <a:t>because we’ve never had hijab before in this school.</a:t>
            </a:r>
            <a:r>
              <a:rPr lang="en-US" dirty="0"/>
              <a:t>” </a:t>
            </a:r>
          </a:p>
          <a:p>
            <a:pPr marL="0" indent="0" algn="just" rtl="0">
              <a:buNone/>
            </a:pPr>
            <a:r>
              <a:rPr lang="en-US" dirty="0"/>
              <a:t>-And then he said: “</a:t>
            </a:r>
            <a:r>
              <a:rPr lang="en-US" i="1" dirty="0"/>
              <a:t>The reason I’m saying to take off your hijab is just so that you guys </a:t>
            </a:r>
            <a:r>
              <a:rPr lang="en-US" i="1" dirty="0" smtClean="0"/>
              <a:t>will </a:t>
            </a:r>
            <a:r>
              <a:rPr lang="en-US" i="1" dirty="0"/>
              <a:t>feel comfortable. No one will harass you.</a:t>
            </a:r>
            <a:r>
              <a:rPr lang="en-US" dirty="0"/>
              <a:t>” </a:t>
            </a:r>
          </a:p>
          <a:p>
            <a:pPr marL="0" indent="0" algn="just" rtl="0">
              <a:buNone/>
            </a:pPr>
            <a:r>
              <a:rPr lang="en-US" dirty="0"/>
              <a:t>-But I was like: “</a:t>
            </a:r>
            <a:r>
              <a:rPr lang="en-US" i="1" dirty="0"/>
              <a:t>Don’t worry about it, we can handle ourselves.” </a:t>
            </a:r>
            <a:endParaRPr lang="en-US" dirty="0"/>
          </a:p>
          <a:p>
            <a:pPr marL="0" indent="0" algn="just" rtl="0">
              <a:buNone/>
            </a:pPr>
            <a:endParaRPr lang="he-IL" dirty="0"/>
          </a:p>
        </p:txBody>
      </p:sp>
    </p:spTree>
    <p:extLst>
      <p:ext uri="{BB962C8B-B14F-4D97-AF65-F5344CB8AC3E}">
        <p14:creationId xmlns:p14="http://schemas.microsoft.com/office/powerpoint/2010/main" val="40269761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endParaRPr lang="he-IL"/>
          </a:p>
        </p:txBody>
      </p:sp>
      <p:sp>
        <p:nvSpPr>
          <p:cNvPr id="3" name="מציין מיקום תוכן 2"/>
          <p:cNvSpPr>
            <a:spLocks noGrp="1"/>
          </p:cNvSpPr>
          <p:nvPr>
            <p:ph idx="1"/>
          </p:nvPr>
        </p:nvSpPr>
        <p:spPr/>
        <p:txBody>
          <a:bodyPr/>
          <a:lstStyle/>
          <a:p>
            <a:endParaRPr lang="he-IL"/>
          </a:p>
        </p:txBody>
      </p:sp>
      <p:pic>
        <p:nvPicPr>
          <p:cNvPr id="2050" name="Picture 2" descr="http://media.fotoku.info/2013/06/16/beautiful-muslim-girls-fotoku.inf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764703"/>
            <a:ext cx="5832648" cy="5331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1811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תוכן 2"/>
          <p:cNvSpPr>
            <a:spLocks noGrp="1"/>
          </p:cNvSpPr>
          <p:nvPr>
            <p:ph idx="1"/>
          </p:nvPr>
        </p:nvSpPr>
        <p:spPr>
          <a:xfrm>
            <a:off x="251520" y="476672"/>
            <a:ext cx="8424936" cy="5760640"/>
          </a:xfrm>
        </p:spPr>
        <p:txBody>
          <a:bodyPr>
            <a:noAutofit/>
          </a:bodyPr>
          <a:lstStyle/>
          <a:p>
            <a:pPr marL="0" indent="0" algn="l" rtl="0">
              <a:buNone/>
            </a:pPr>
            <a:r>
              <a:rPr lang="en-US" sz="3600" dirty="0"/>
              <a:t>Teachers for the most part were very, very understanding but . . . it’s funny </a:t>
            </a:r>
          </a:p>
          <a:p>
            <a:pPr marL="0" indent="0" algn="l" rtl="0">
              <a:buNone/>
            </a:pPr>
            <a:r>
              <a:rPr lang="en-US" sz="3600" dirty="0"/>
              <a:t>because often you’re not sure whether you want people to be accommodating of your religion and your race or whether you want them to just sort of treat it as another fact about you and move on. I think I like it sometimes if people just accept it and move on and don’t necessarily treat me differently.</a:t>
            </a:r>
          </a:p>
          <a:p>
            <a:pPr marL="0" indent="0" algn="l" rtl="0">
              <a:buNone/>
            </a:pPr>
            <a:endParaRPr lang="he-IL" sz="3600" dirty="0"/>
          </a:p>
        </p:txBody>
      </p:sp>
    </p:spTree>
    <p:extLst>
      <p:ext uri="{BB962C8B-B14F-4D97-AF65-F5344CB8AC3E}">
        <p14:creationId xmlns:p14="http://schemas.microsoft.com/office/powerpoint/2010/main" val="29487672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599" y="258793"/>
            <a:ext cx="2892484" cy="27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http://www.polyvore.com/cgi/img-thing?.out=jpg&amp;size=l&amp;tid=573599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68508"/>
            <a:ext cx="2737113" cy="273711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sphotos-a.xx.fbcdn.net/hphotos-frc1/189210_206224776054419_7466263_n.jpg"/>
          <p:cNvPicPr>
            <a:picLocks noChangeAspect="1" noChangeArrowheads="1"/>
          </p:cNvPicPr>
          <p:nvPr/>
        </p:nvPicPr>
        <p:blipFill rotWithShape="1">
          <a:blip r:embed="rId4">
            <a:extLst>
              <a:ext uri="{28A0092B-C50C-407E-A947-70E740481C1C}">
                <a14:useLocalDpi xmlns:a14="http://schemas.microsoft.com/office/drawing/2010/main" val="0"/>
              </a:ext>
            </a:extLst>
          </a:blip>
          <a:srcRect t="12879" b="4667"/>
          <a:stretch/>
        </p:blipFill>
        <p:spPr bwMode="auto">
          <a:xfrm>
            <a:off x="6176575" y="3248345"/>
            <a:ext cx="2760291" cy="342101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583" y="3284984"/>
            <a:ext cx="5092479"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b="19208"/>
          <a:stretch/>
        </p:blipFill>
        <p:spPr bwMode="auto">
          <a:xfrm>
            <a:off x="6176574" y="258794"/>
            <a:ext cx="2760291" cy="2746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15720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endParaRPr lang="he-IL"/>
          </a:p>
        </p:txBody>
      </p:sp>
      <p:sp>
        <p:nvSpPr>
          <p:cNvPr id="3" name="מציין מיקום תוכן 2"/>
          <p:cNvSpPr>
            <a:spLocks noGrp="1"/>
          </p:cNvSpPr>
          <p:nvPr>
            <p:ph idx="1"/>
          </p:nvPr>
        </p:nvSpPr>
        <p:spPr/>
        <p:txBody>
          <a:bodyPr/>
          <a:lstStyle/>
          <a:p>
            <a:endParaRPr lang="he-IL"/>
          </a:p>
        </p:txBody>
      </p:sp>
      <p:pic>
        <p:nvPicPr>
          <p:cNvPr id="5122" name="Picture 2" descr="C:\Users\myriamd\Downloads\20130718_08184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0523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תוכן 2"/>
          <p:cNvSpPr>
            <a:spLocks noGrp="1"/>
          </p:cNvSpPr>
          <p:nvPr>
            <p:ph idx="1"/>
          </p:nvPr>
        </p:nvSpPr>
        <p:spPr>
          <a:xfrm>
            <a:off x="467544" y="404664"/>
            <a:ext cx="4248472" cy="5832648"/>
          </a:xfrm>
        </p:spPr>
        <p:txBody>
          <a:bodyPr>
            <a:noAutofit/>
          </a:bodyPr>
          <a:lstStyle/>
          <a:p>
            <a:pPr marL="0" indent="0" algn="l" rtl="0">
              <a:buNone/>
            </a:pPr>
            <a:r>
              <a:rPr lang="en-US" sz="4000" b="1" dirty="0" err="1" smtClean="0">
                <a:solidFill>
                  <a:srgbClr val="0070C0"/>
                </a:solidFill>
              </a:rPr>
              <a:t>Dr</a:t>
            </a:r>
            <a:r>
              <a:rPr lang="en-US" sz="4000" b="1" dirty="0" smtClean="0">
                <a:solidFill>
                  <a:srgbClr val="0070C0"/>
                </a:solidFill>
              </a:rPr>
              <a:t> </a:t>
            </a:r>
            <a:r>
              <a:rPr lang="en-US" sz="4000" b="1" dirty="0" smtClean="0">
                <a:solidFill>
                  <a:srgbClr val="0070C0"/>
                </a:solidFill>
              </a:rPr>
              <a:t>Diane </a:t>
            </a:r>
            <a:r>
              <a:rPr lang="en-US" sz="4000" b="1" dirty="0" smtClean="0">
                <a:solidFill>
                  <a:srgbClr val="0070C0"/>
                </a:solidFill>
              </a:rPr>
              <a:t>Watt on her PHD Dissertation on Sense of Identity of Young Muslim Women in North America </a:t>
            </a:r>
          </a:p>
          <a:p>
            <a:pPr marL="0" indent="0" algn="l" rtl="0">
              <a:buNone/>
            </a:pPr>
            <a:r>
              <a:rPr lang="en-US" sz="4000" b="1" dirty="0" smtClean="0">
                <a:solidFill>
                  <a:srgbClr val="0070C0"/>
                </a:solidFill>
              </a:rPr>
              <a:t>(Post 9/11 Ontario, Canada)</a:t>
            </a:r>
            <a:endParaRPr lang="he-IL" sz="4000" b="1" dirty="0">
              <a:solidFill>
                <a:srgbClr val="0070C0"/>
              </a:solidFill>
            </a:endParaRPr>
          </a:p>
        </p:txBody>
      </p:sp>
      <p:sp>
        <p:nvSpPr>
          <p:cNvPr id="4" name="AutoShape 2" descr="https://mail-attachment.googleusercontent.com/attachment/u/0/?ui=2&amp;ik=cd9c344f55&amp;view=att&amp;th=13ff22f03e09c0b6&amp;attid=0.1&amp;disp=inline&amp;realattid=1440908796856631296-local0&amp;safe=1&amp;zw&amp;saduie=AG9B_P-KDffwnsx2C58m5E22wFw7&amp;sadet=1374157770526&amp;sads=SV9jTlpxUBNIX8GDQMow_gHlYKg&amp;sadssc=1"/>
          <p:cNvSpPr>
            <a:spLocks noChangeAspect="1" noChangeArrowheads="1"/>
          </p:cNvSpPr>
          <p:nvPr/>
        </p:nvSpPr>
        <p:spPr bwMode="auto">
          <a:xfrm>
            <a:off x="8923338"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he-IL"/>
          </a:p>
        </p:txBody>
      </p:sp>
      <p:sp>
        <p:nvSpPr>
          <p:cNvPr id="5" name="AutoShape 4" descr="https://mail-attachment.googleusercontent.com/attachment/u/0/?ui=2&amp;ik=cd9c344f55&amp;view=att&amp;th=13ff22f03e09c0b6&amp;attid=0.1&amp;disp=inline&amp;realattid=1440908796856631296-local0&amp;safe=1&amp;zw&amp;saduie=AG9B_P-KDffwnsx2C58m5E22wFw7&amp;sadet=1374157770526&amp;sads=SV9jTlpxUBNIX8GDQMow_gHlYKg&amp;sadssc=1"/>
          <p:cNvSpPr>
            <a:spLocks noChangeAspect="1" noChangeArrowheads="1"/>
          </p:cNvSpPr>
          <p:nvPr/>
        </p:nvSpPr>
        <p:spPr bwMode="auto">
          <a:xfrm>
            <a:off x="9075738"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he-IL"/>
          </a:p>
        </p:txBody>
      </p:sp>
      <p:pic>
        <p:nvPicPr>
          <p:cNvPr id="4101" name="Picture 5" descr="C:\Users\myriamd\Downloads\20130718_102738.jpg"/>
          <p:cNvPicPr>
            <a:picLocks noChangeAspect="1" noChangeArrowheads="1"/>
          </p:cNvPicPr>
          <p:nvPr/>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l="6206" t="17886" r="19431" b="21301"/>
          <a:stretch/>
        </p:blipFill>
        <p:spPr bwMode="auto">
          <a:xfrm>
            <a:off x="4788024" y="980728"/>
            <a:ext cx="3824868" cy="4170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768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תוכן 2"/>
          <p:cNvSpPr>
            <a:spLocks noGrp="1"/>
          </p:cNvSpPr>
          <p:nvPr>
            <p:ph idx="1"/>
          </p:nvPr>
        </p:nvSpPr>
        <p:spPr/>
        <p:txBody>
          <a:bodyPr>
            <a:normAutofit fontScale="92500" lnSpcReduction="10000"/>
          </a:bodyPr>
          <a:lstStyle/>
          <a:p>
            <a:pPr marL="0" indent="0" algn="l" rtl="0">
              <a:buNone/>
            </a:pPr>
            <a:r>
              <a:rPr lang="en-US" sz="5400" dirty="0" smtClean="0"/>
              <a:t>“I’m looking forward to a time where I would be seen as more than the Hijab that I wear on my head”</a:t>
            </a:r>
          </a:p>
          <a:p>
            <a:pPr marL="0" indent="0" algn="l" rtl="0">
              <a:buNone/>
            </a:pPr>
            <a:r>
              <a:rPr lang="en-US" sz="5400" dirty="0" smtClean="0"/>
              <a:t>A Canadian University student</a:t>
            </a:r>
          </a:p>
          <a:p>
            <a:pPr marL="0" indent="0" algn="l" rtl="0">
              <a:buNone/>
            </a:pPr>
            <a:r>
              <a:rPr lang="en-US" dirty="0"/>
              <a:t> </a:t>
            </a:r>
            <a:r>
              <a:rPr lang="en-US" dirty="0" smtClean="0"/>
              <a:t>   </a:t>
            </a:r>
            <a:endParaRPr lang="he-IL" dirty="0"/>
          </a:p>
        </p:txBody>
      </p:sp>
    </p:spTree>
    <p:extLst>
      <p:ext uri="{BB962C8B-B14F-4D97-AF65-F5344CB8AC3E}">
        <p14:creationId xmlns:p14="http://schemas.microsoft.com/office/powerpoint/2010/main" val="23442281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תוכן 2"/>
          <p:cNvSpPr>
            <a:spLocks noGrp="1"/>
          </p:cNvSpPr>
          <p:nvPr>
            <p:ph idx="1"/>
          </p:nvPr>
        </p:nvSpPr>
        <p:spPr>
          <a:xfrm>
            <a:off x="395536" y="764704"/>
            <a:ext cx="8229600" cy="4525963"/>
          </a:xfrm>
        </p:spPr>
        <p:txBody>
          <a:bodyPr>
            <a:normAutofit fontScale="92500" lnSpcReduction="10000"/>
          </a:bodyPr>
          <a:lstStyle/>
          <a:p>
            <a:pPr marL="0" indent="0" algn="l" rtl="0">
              <a:buNone/>
            </a:pPr>
            <a:r>
              <a:rPr lang="en-US" sz="4300" dirty="0"/>
              <a:t>For girls, everything is how you are dressed and, you know, like wearing loose </a:t>
            </a:r>
            <a:r>
              <a:rPr lang="en-US" sz="4300" dirty="0" smtClean="0"/>
              <a:t>clothing has </a:t>
            </a:r>
            <a:r>
              <a:rPr lang="en-US" sz="4300" dirty="0"/>
              <a:t>never been really “in.” And, you know, in high school girls want to show off their </a:t>
            </a:r>
            <a:r>
              <a:rPr lang="en-US" sz="4300" dirty="0" smtClean="0"/>
              <a:t>bodies</a:t>
            </a:r>
            <a:r>
              <a:rPr lang="en-US" sz="4300" dirty="0"/>
              <a:t>, show off their curves, and you’re automatically different as soon as you walk in </a:t>
            </a:r>
            <a:r>
              <a:rPr lang="en-US" sz="4300" dirty="0" smtClean="0"/>
              <a:t>and </a:t>
            </a:r>
            <a:r>
              <a:rPr lang="en-US" sz="4300" dirty="0"/>
              <a:t>you’re fully covered. </a:t>
            </a:r>
          </a:p>
          <a:p>
            <a:pPr algn="l" rtl="0"/>
            <a:endParaRPr lang="he-IL" dirty="0"/>
          </a:p>
        </p:txBody>
      </p:sp>
    </p:spTree>
    <p:extLst>
      <p:ext uri="{BB962C8B-B14F-4D97-AF65-F5344CB8AC3E}">
        <p14:creationId xmlns:p14="http://schemas.microsoft.com/office/powerpoint/2010/main" val="509887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endParaRPr lang="he-IL"/>
          </a:p>
        </p:txBody>
      </p:sp>
      <p:sp>
        <p:nvSpPr>
          <p:cNvPr id="3" name="מציין מיקום תוכן 2"/>
          <p:cNvSpPr>
            <a:spLocks noGrp="1"/>
          </p:cNvSpPr>
          <p:nvPr>
            <p:ph idx="1"/>
          </p:nvPr>
        </p:nvSpPr>
        <p:spPr/>
        <p:txBody>
          <a:bodyPr/>
          <a:lstStyle/>
          <a:p>
            <a:endParaRPr lang="he-IL"/>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76672"/>
            <a:ext cx="6192688" cy="5497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39759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תוכן 2"/>
          <p:cNvSpPr>
            <a:spLocks noGrp="1"/>
          </p:cNvSpPr>
          <p:nvPr>
            <p:ph idx="1"/>
          </p:nvPr>
        </p:nvSpPr>
        <p:spPr>
          <a:xfrm>
            <a:off x="457200" y="620688"/>
            <a:ext cx="8291264" cy="5505475"/>
          </a:xfrm>
        </p:spPr>
        <p:txBody>
          <a:bodyPr>
            <a:normAutofit lnSpcReduction="10000"/>
          </a:bodyPr>
          <a:lstStyle/>
          <a:p>
            <a:pPr marL="0" indent="0" algn="just" rtl="0">
              <a:buNone/>
            </a:pPr>
            <a:r>
              <a:rPr lang="en-US" sz="3600" dirty="0"/>
              <a:t>“</a:t>
            </a:r>
            <a:r>
              <a:rPr lang="en-US" sz="3600" i="1" dirty="0"/>
              <a:t>I’m not what you think I am</a:t>
            </a:r>
            <a:r>
              <a:rPr lang="en-US" sz="3600" dirty="0"/>
              <a:t>.” You know, I’m not an idiot, and I can speak</a:t>
            </a:r>
          </a:p>
          <a:p>
            <a:pPr marL="0" indent="0" algn="just" rtl="0">
              <a:buNone/>
            </a:pPr>
            <a:r>
              <a:rPr lang="en-US" sz="3600" dirty="0"/>
              <a:t>English. I’m actually very highly educated ... Yeah, I feel very much on the defense. There are even people – Muslims – who say to me, “</a:t>
            </a:r>
            <a:r>
              <a:rPr lang="en-US" sz="3600" i="1" dirty="0"/>
              <a:t>Why do you wear the hijab?</a:t>
            </a:r>
            <a:r>
              <a:rPr lang="en-US" sz="3600" dirty="0"/>
              <a:t>” And there have been family friends who have said it to me,  “</a:t>
            </a:r>
            <a:r>
              <a:rPr lang="en-US" sz="3600" i="1" dirty="0"/>
              <a:t>Sure dress modestly but why . . . why bother</a:t>
            </a:r>
            <a:r>
              <a:rPr lang="en-US" sz="3600" dirty="0"/>
              <a:t> [with hijab]</a:t>
            </a:r>
            <a:r>
              <a:rPr lang="en-US" sz="3600" i="1" dirty="0"/>
              <a:t>?</a:t>
            </a:r>
            <a:r>
              <a:rPr lang="en-US" sz="3600" dirty="0"/>
              <a:t>” There’s always been the questioning. </a:t>
            </a:r>
          </a:p>
          <a:p>
            <a:pPr marL="0" indent="0" algn="just" rtl="0">
              <a:buNone/>
            </a:pPr>
            <a:endParaRPr lang="he-IL" dirty="0"/>
          </a:p>
        </p:txBody>
      </p:sp>
    </p:spTree>
    <p:extLst>
      <p:ext uri="{BB962C8B-B14F-4D97-AF65-F5344CB8AC3E}">
        <p14:creationId xmlns:p14="http://schemas.microsoft.com/office/powerpoint/2010/main" val="3747754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endParaRPr lang="he-IL"/>
          </a:p>
        </p:txBody>
      </p:sp>
      <p:sp>
        <p:nvSpPr>
          <p:cNvPr id="3" name="מציין מיקום תוכן 2"/>
          <p:cNvSpPr>
            <a:spLocks noGrp="1"/>
          </p:cNvSpPr>
          <p:nvPr>
            <p:ph idx="1"/>
          </p:nvPr>
        </p:nvSpPr>
        <p:spPr/>
        <p:txBody>
          <a:bodyPr/>
          <a:lstStyle/>
          <a:p>
            <a:endParaRPr lang="he-IL"/>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263" y="1400175"/>
            <a:ext cx="875347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52311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תוכן 2"/>
          <p:cNvSpPr>
            <a:spLocks noGrp="1"/>
          </p:cNvSpPr>
          <p:nvPr>
            <p:ph idx="1"/>
          </p:nvPr>
        </p:nvSpPr>
        <p:spPr>
          <a:xfrm>
            <a:off x="323528" y="908720"/>
            <a:ext cx="8229600" cy="4525963"/>
          </a:xfrm>
        </p:spPr>
        <p:txBody>
          <a:bodyPr>
            <a:noAutofit/>
          </a:bodyPr>
          <a:lstStyle/>
          <a:p>
            <a:pPr marL="0" indent="0" algn="l" rtl="0">
              <a:buNone/>
            </a:pPr>
            <a:r>
              <a:rPr lang="en-US" dirty="0"/>
              <a:t>People will sometimes randomly ask me about the Palestine-Israel situation. It feels strange. And they’ll be like, “</a:t>
            </a:r>
            <a:r>
              <a:rPr lang="en-US" i="1" dirty="0"/>
              <a:t>Oh, do you support suicide bombing?</a:t>
            </a:r>
            <a:r>
              <a:rPr lang="en-US" dirty="0"/>
              <a:t>” I’ve had that question before and it’s very, very awkward. Why would you ask someone that? It comes up on a fairly regular basis. You’d be surprised! People automatically think: “Oh, she’s Muslim, clearly she wants to blow herself up.”… It’s so frustrating. I was born in Canada!! </a:t>
            </a:r>
          </a:p>
          <a:p>
            <a:pPr algn="l" rtl="0"/>
            <a:endParaRPr lang="en-US" dirty="0"/>
          </a:p>
          <a:p>
            <a:pPr algn="l" rtl="0"/>
            <a:endParaRPr lang="he-IL" dirty="0"/>
          </a:p>
        </p:txBody>
      </p:sp>
    </p:spTree>
    <p:extLst>
      <p:ext uri="{BB962C8B-B14F-4D97-AF65-F5344CB8AC3E}">
        <p14:creationId xmlns:p14="http://schemas.microsoft.com/office/powerpoint/2010/main" val="7855050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endParaRPr lang="he-IL"/>
          </a:p>
        </p:txBody>
      </p:sp>
      <p:sp>
        <p:nvSpPr>
          <p:cNvPr id="3" name="מציין מיקום תוכן 2"/>
          <p:cNvSpPr>
            <a:spLocks noGrp="1"/>
          </p:cNvSpPr>
          <p:nvPr>
            <p:ph idx="1"/>
          </p:nvPr>
        </p:nvSpPr>
        <p:spPr/>
        <p:txBody>
          <a:bodyPr/>
          <a:lstStyle/>
          <a:p>
            <a:endParaRPr lang="he-IL"/>
          </a:p>
        </p:txBody>
      </p:sp>
      <p:sp>
        <p:nvSpPr>
          <p:cNvPr id="4" name="מציין מיקום תוכן 2"/>
          <p:cNvSpPr txBox="1">
            <a:spLocks/>
          </p:cNvSpPr>
          <p:nvPr/>
        </p:nvSpPr>
        <p:spPr>
          <a:xfrm>
            <a:off x="467544" y="1628800"/>
            <a:ext cx="8229600" cy="4525963"/>
          </a:xfrm>
          <a:prstGeom prst="rect">
            <a:avLst/>
          </a:prstGeom>
        </p:spPr>
        <p:txBody>
          <a:bodyPr vert="horz" lIns="91440" tIns="45720" rIns="91440" bIns="45720" rtlCol="1">
            <a:normAutofit/>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he-IL"/>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225" y="287363"/>
            <a:ext cx="8904238"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79483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ציין מיקום תוכן 2"/>
          <p:cNvSpPr>
            <a:spLocks noGrp="1"/>
          </p:cNvSpPr>
          <p:nvPr>
            <p:ph idx="1"/>
          </p:nvPr>
        </p:nvSpPr>
        <p:spPr>
          <a:xfrm>
            <a:off x="4355976" y="116632"/>
            <a:ext cx="4536504" cy="6264696"/>
          </a:xfrm>
        </p:spPr>
        <p:txBody>
          <a:bodyPr>
            <a:normAutofit/>
          </a:bodyPr>
          <a:lstStyle/>
          <a:p>
            <a:pPr marL="0" indent="0" algn="l" rtl="0">
              <a:lnSpc>
                <a:spcPct val="170000"/>
              </a:lnSpc>
              <a:spcBef>
                <a:spcPts val="0"/>
              </a:spcBef>
              <a:buNone/>
            </a:pPr>
            <a:r>
              <a:rPr lang="en-US" sz="3600" dirty="0"/>
              <a:t>Why should there be an “us” versus a “them”? Why should there be the categories of non-Muslims versus Muslims? </a:t>
            </a:r>
            <a:endParaRPr lang="he-IL" sz="3600" dirty="0"/>
          </a:p>
        </p:txBody>
      </p:sp>
      <p:pic>
        <p:nvPicPr>
          <p:cNvPr id="6" name="Picture 4" descr="http://1.bp.blogspot.com/-JfDOAOxQDjw/TmDu0kUjjTI/AAAAAAAAAfw/jjHNU-wumwQ/s640/Islamabad-gir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28800"/>
            <a:ext cx="2520280" cy="34077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059499"/>
      </p:ext>
    </p:extLst>
  </p:cSld>
  <p:clrMapOvr>
    <a:masterClrMapping/>
  </p:clrMapOvr>
  <p:timing>
    <p:tnLst>
      <p:par>
        <p:cTn id="1" dur="indefinite" restart="never" nodeType="tmRoot"/>
      </p:par>
    </p:tnLst>
  </p:timing>
</p:sld>
</file>

<file path=ppt/theme/theme1.xml><?xml version="1.0" encoding="utf-8"?>
<a:theme xmlns:a="http://schemas.openxmlformats.org/drawingml/2006/main" name="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1170</TotalTime>
  <Words>564</Words>
  <Application>Microsoft Office PowerPoint</Application>
  <PresentationFormat>‫הצגה על המסך (4:3)</PresentationFormat>
  <Paragraphs>17</Paragraphs>
  <Slides>18</Slides>
  <Notes>0</Notes>
  <HiddenSlides>0</HiddenSlides>
  <MMClips>0</MMClips>
  <ScaleCrop>false</ScaleCrop>
  <HeadingPairs>
    <vt:vector size="4" baseType="variant">
      <vt:variant>
        <vt:lpstr>ערכת נושא</vt:lpstr>
      </vt:variant>
      <vt:variant>
        <vt:i4>1</vt:i4>
      </vt:variant>
      <vt:variant>
        <vt:lpstr>כותרות שקופיות</vt:lpstr>
      </vt:variant>
      <vt:variant>
        <vt:i4>18</vt:i4>
      </vt:variant>
    </vt:vector>
  </HeadingPairs>
  <TitlesOfParts>
    <vt:vector size="19" baseType="lpstr">
      <vt:lpstr>ערכת נושא Office</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Myriam Darmoni Sharvit</dc:creator>
  <cp:lastModifiedBy>Myriam Darmoni Sharvit</cp:lastModifiedBy>
  <cp:revision>17</cp:revision>
  <dcterms:created xsi:type="dcterms:W3CDTF">2013-07-17T14:05:13Z</dcterms:created>
  <dcterms:modified xsi:type="dcterms:W3CDTF">2013-07-18T20:51:46Z</dcterms:modified>
</cp:coreProperties>
</file>